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3680E-4E5A-43EA-9F45-44EDF210B0F2}" type="datetimeFigureOut">
              <a:rPr lang="it-IT" smtClean="0"/>
              <a:pPr/>
              <a:t>21/11/2019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0EFA0-C29C-47BE-84B8-62B9F5E55AB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F890-8DAB-48B5-A101-2D5D36857F66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4B695-35B3-4A28-98E9-C5F854639104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6DEF-0A46-4051-82CE-CD30F0AA9C6F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B8DC8-36BC-4E06-9D4B-E8245AF1ECCB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E0A-A057-4D41-AA25-D98CBB560996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38E9-717A-4103-8BD4-FF6AF55687C2}" type="datetime1">
              <a:rPr lang="it-IT" smtClean="0"/>
              <a:t>21/11/2019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8D6-6A89-4426-84F9-5EE6A747CC54}" type="datetime1">
              <a:rPr lang="it-IT" smtClean="0"/>
              <a:t>21/11/2019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F134-82AD-412B-BFC4-728966B90A53}" type="datetime1">
              <a:rPr lang="it-IT" smtClean="0"/>
              <a:t>21/11/2019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467B-C7B5-42EC-A6E3-9FA844BBC328}" type="datetime1">
              <a:rPr lang="it-IT" smtClean="0"/>
              <a:t>21/11/2019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FC36-763B-4160-A395-C5C2D229DF2B}" type="datetime1">
              <a:rPr lang="it-IT" smtClean="0"/>
              <a:t>21/11/2019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F739-CF10-49CB-A43E-B4C6CDE3FA1F}" type="datetime1">
              <a:rPr lang="it-IT" smtClean="0"/>
              <a:t>21/11/2019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AFD64-8B49-42C7-9409-DA864245AF6B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E4E0F-8096-4B43-A6F0-36B2CC1097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200800" cy="129614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L’Africa e la tragedia </a:t>
            </a:r>
            <a:br>
              <a:rPr lang="it-IT" sz="4800" b="1" dirty="0" smtClean="0">
                <a:solidFill>
                  <a:srgbClr val="FF0000"/>
                </a:solidFill>
              </a:rPr>
            </a:br>
            <a:r>
              <a:rPr lang="it-IT" sz="4800" b="1" dirty="0" smtClean="0">
                <a:solidFill>
                  <a:srgbClr val="FF0000"/>
                </a:solidFill>
              </a:rPr>
              <a:t>dei bambini soldato</a:t>
            </a:r>
            <a:endParaRPr lang="it-IT" sz="48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869160"/>
            <a:ext cx="8640960" cy="1008112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rgbClr val="002060"/>
                </a:solidFill>
              </a:rPr>
              <a:t>Oggi, nel mondo, complessivamente, sono più di 250.000 i bambini-soldato e il loro utilizzo rappresenta una gravissima violazione dei diritti umani e un ripugnante crimine di guerra.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94928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Prof. Francesco Cannizzaro Specialista in Pedagogia, Bioetica e Sessuologia</a:t>
            </a:r>
            <a:endParaRPr lang="it-IT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993E0-D8B3-499D-A0C8-AE6189F37968}" type="datetime1">
              <a:rPr lang="it-IT" smtClean="0"/>
              <a:t>21/11/2019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Ultimi lavori\foto\p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16832"/>
            <a:ext cx="4032448" cy="270792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30243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L’ingresso, </a:t>
            </a:r>
            <a:r>
              <a:rPr lang="it-IT" sz="2000" dirty="0">
                <a:solidFill>
                  <a:schemeClr val="tx1"/>
                </a:solidFill>
              </a:rPr>
              <a:t>però, dei movimenti </a:t>
            </a:r>
            <a:r>
              <a:rPr lang="it-IT" sz="2000" dirty="0" err="1">
                <a:solidFill>
                  <a:schemeClr val="tx1"/>
                </a:solidFill>
              </a:rPr>
              <a:t>jihadisti</a:t>
            </a:r>
            <a:r>
              <a:rPr lang="it-IT" sz="2000" dirty="0">
                <a:solidFill>
                  <a:schemeClr val="tx1"/>
                </a:solidFill>
              </a:rPr>
              <a:t>, come </a:t>
            </a:r>
            <a:r>
              <a:rPr lang="it-IT" sz="2000" b="1" dirty="0" err="1">
                <a:solidFill>
                  <a:schemeClr val="tx1"/>
                </a:solidFill>
              </a:rPr>
              <a:t>Boko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b="1" dirty="0" err="1">
                <a:solidFill>
                  <a:schemeClr val="tx1"/>
                </a:solidFill>
              </a:rPr>
              <a:t>Haran</a:t>
            </a:r>
            <a:r>
              <a:rPr lang="it-IT" sz="2000" b="1" dirty="0">
                <a:solidFill>
                  <a:schemeClr val="tx1"/>
                </a:solidFill>
              </a:rPr>
              <a:t> in Nigeria</a:t>
            </a:r>
            <a:r>
              <a:rPr lang="it-IT" sz="2000" dirty="0">
                <a:solidFill>
                  <a:schemeClr val="tx1"/>
                </a:solidFill>
              </a:rPr>
              <a:t>, e in generale nella vastissima regione </a:t>
            </a:r>
            <a:r>
              <a:rPr lang="it-IT" sz="2000" dirty="0" err="1">
                <a:solidFill>
                  <a:schemeClr val="tx1"/>
                </a:solidFill>
              </a:rPr>
              <a:t>saheliana</a:t>
            </a:r>
            <a:r>
              <a:rPr lang="it-IT" sz="2000" dirty="0">
                <a:solidFill>
                  <a:schemeClr val="tx1"/>
                </a:solidFill>
              </a:rPr>
              <a:t>, ha determinato una evoluzione nelle modalità di reclutamento.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Infatti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esso avviene anche a seguito di un indottrinamento compiuto nei villaggi rurali tra i giovani, molti dei quali analfabeti. Emblematico è il caso del Camerun, dove </a:t>
            </a:r>
            <a:r>
              <a:rPr lang="it-IT" sz="2000" dirty="0" err="1">
                <a:solidFill>
                  <a:schemeClr val="tx1"/>
                </a:solidFill>
              </a:rPr>
              <a:t>Boko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Haram</a:t>
            </a:r>
            <a:r>
              <a:rPr lang="it-IT" sz="2000" dirty="0">
                <a:solidFill>
                  <a:schemeClr val="tx1"/>
                </a:solidFill>
              </a:rPr>
              <a:t> è sconfinato in questi anni ripetutamente.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Qui </a:t>
            </a:r>
            <a:r>
              <a:rPr lang="it-IT" sz="2000" b="1" dirty="0">
                <a:solidFill>
                  <a:srgbClr val="FF0000"/>
                </a:solidFill>
              </a:rPr>
              <a:t>alcune componenti della società civile</a:t>
            </a:r>
            <a:r>
              <a:rPr lang="it-IT" sz="2000" dirty="0">
                <a:solidFill>
                  <a:schemeClr val="tx1"/>
                </a:solidFill>
              </a:rPr>
              <a:t>, con la collaborazione dei missionari, hanno organizzato dei programmi preventivi di educazione alla pace in grado di contrastare il proselitismo dei ribelli nigeriani.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594C-0A2F-48E9-9023-19A115C00E5F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Evoluzioni nelle modalità di reclutamento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1267" name="Picture 3" descr="C:\Users\Master\Desktop\Ultimi lavori\foto\p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797152"/>
            <a:ext cx="2466975" cy="18478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302433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È importante sottolineare </a:t>
            </a:r>
            <a:r>
              <a:rPr lang="it-IT" sz="2000" dirty="0">
                <a:solidFill>
                  <a:schemeClr val="tx1"/>
                </a:solidFill>
              </a:rPr>
              <a:t>che, nel corso dell’ultimo ventennio, vi sono state, soprattutto nell’Africa sub-sahariana, delle esperienze significative dal punto di vista del recupero (sia psicologico che </a:t>
            </a:r>
            <a:r>
              <a:rPr lang="it-IT" sz="2000" dirty="0" err="1">
                <a:solidFill>
                  <a:schemeClr val="tx1"/>
                </a:solidFill>
              </a:rPr>
              <a:t>scolastico-lavorativo</a:t>
            </a:r>
            <a:r>
              <a:rPr lang="it-IT" sz="2000" dirty="0">
                <a:solidFill>
                  <a:schemeClr val="tx1"/>
                </a:solidFill>
              </a:rPr>
              <a:t>), finalizzate alla reintegrazione di questi minori nelle loro rispettive comunità.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Un </a:t>
            </a:r>
            <a:r>
              <a:rPr lang="it-IT" sz="2000" b="1" dirty="0">
                <a:solidFill>
                  <a:srgbClr val="FF0000"/>
                </a:solidFill>
              </a:rPr>
              <a:t>numero rilevante di Organizzazioni </a:t>
            </a:r>
            <a:r>
              <a:rPr lang="it-IT" sz="2000" b="1" dirty="0">
                <a:solidFill>
                  <a:schemeClr val="tx1"/>
                </a:solidFill>
              </a:rPr>
              <a:t>non governative e congregazioni missionarie </a:t>
            </a:r>
            <a:r>
              <a:rPr lang="it-IT" sz="2000" dirty="0">
                <a:solidFill>
                  <a:schemeClr val="tx1"/>
                </a:solidFill>
              </a:rPr>
              <a:t>hanno investito risorse umane ed economiche con grande zelo e dedizione in questa nobile causa.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Ciò </a:t>
            </a:r>
            <a:r>
              <a:rPr lang="it-IT" sz="2000" b="1" dirty="0">
                <a:solidFill>
                  <a:srgbClr val="FF0000"/>
                </a:solidFill>
              </a:rPr>
              <a:t>ha determinato </a:t>
            </a:r>
            <a:r>
              <a:rPr lang="it-IT" sz="2000" dirty="0">
                <a:solidFill>
                  <a:schemeClr val="tx1"/>
                </a:solidFill>
              </a:rPr>
              <a:t>la messa a punto di protocolli riabilitativi, in collaborazione con le forze multinazionali di pace, che si sono rilevati proficui.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3423-BA04-4860-863B-8094692637F7}" type="datetime1">
              <a:rPr lang="it-IT" smtClean="0"/>
              <a:t>21/11/2019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Esperienze significative dal punto di vista del recupero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2290" name="Picture 2" descr="C:\Users\Master\Desktop\Ultimi lavori\foto\p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725144"/>
            <a:ext cx="2486025" cy="183832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3240360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Ad esempio, </a:t>
            </a:r>
            <a:r>
              <a:rPr lang="it-IT" sz="1800" b="1" dirty="0">
                <a:solidFill>
                  <a:schemeClr val="tx1"/>
                </a:solidFill>
              </a:rPr>
              <a:t>in Sierra Leone</a:t>
            </a:r>
            <a:r>
              <a:rPr lang="it-IT" sz="1800" dirty="0">
                <a:solidFill>
                  <a:schemeClr val="tx1"/>
                </a:solidFill>
              </a:rPr>
              <a:t>, alla fine degli anni Novanta, al momento del rilascio, il bambino-soldato veniva accompagnato dal proprio ufficiale ribelle agli appositi centri di disarmo, sotto la supervisione dell’</a:t>
            </a:r>
            <a:r>
              <a:rPr lang="it-IT" sz="1800" b="1" dirty="0" err="1">
                <a:solidFill>
                  <a:schemeClr val="tx1"/>
                </a:solidFill>
              </a:rPr>
              <a:t>Ecomog</a:t>
            </a:r>
            <a:r>
              <a:rPr lang="it-IT" sz="1800" dirty="0">
                <a:solidFill>
                  <a:schemeClr val="tx1"/>
                </a:solidFill>
              </a:rPr>
              <a:t> (la forza militare d’interposizione dei Paesi dell’Africa occidentale) e dell’</a:t>
            </a:r>
            <a:r>
              <a:rPr lang="it-IT" sz="1800" b="1" dirty="0" err="1">
                <a:solidFill>
                  <a:schemeClr val="tx1"/>
                </a:solidFill>
              </a:rPr>
              <a:t>Unamsil</a:t>
            </a:r>
            <a:r>
              <a:rPr lang="it-IT" sz="1800" dirty="0">
                <a:solidFill>
                  <a:schemeClr val="tx1"/>
                </a:solidFill>
              </a:rPr>
              <a:t> (il contingente Onu dispiegato nell’ex protettorato britannico).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Il </a:t>
            </a:r>
            <a:r>
              <a:rPr lang="it-IT" sz="1800" b="1" dirty="0">
                <a:solidFill>
                  <a:srgbClr val="FF0000"/>
                </a:solidFill>
              </a:rPr>
              <a:t>suo nome era iscritto </a:t>
            </a:r>
            <a:r>
              <a:rPr lang="it-IT" sz="1800" dirty="0">
                <a:solidFill>
                  <a:schemeClr val="tx1"/>
                </a:solidFill>
              </a:rPr>
              <a:t>su uno speciale registro e così acquisiva lo status di “ex combattente”. Successivamente, avveniva il trasferimento in un campo di smobilitazione dove il minore otteneva lo “stato civile”.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Qui </a:t>
            </a:r>
            <a:r>
              <a:rPr lang="it-IT" sz="1800" b="1" dirty="0">
                <a:solidFill>
                  <a:srgbClr val="FF0000"/>
                </a:solidFill>
              </a:rPr>
              <a:t>scattava l’operazione di ricerca dei familiari</a:t>
            </a:r>
            <a:r>
              <a:rPr lang="it-IT" sz="1800" dirty="0">
                <a:solidFill>
                  <a:schemeClr val="tx1"/>
                </a:solidFill>
              </a:rPr>
              <a:t>. Il ricongiungimento con i parenti era, certamente, la fase più delicata del percorso di recupero e rappresentava in molti casi un ostacolo che poteva rivelarsi insormontabile.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0BD8-766F-4FAA-80D4-73C74FC394B7}" type="datetime1">
              <a:rPr lang="it-IT" smtClean="0"/>
              <a:t>21/11/2019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Operazioni di accompagnamento alle famiglie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3314" name="Picture 2" descr="C:\Users\Master\Desktop\Ultimi lavori\foto\p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941168"/>
            <a:ext cx="2619375" cy="17430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95232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>
                <a:solidFill>
                  <a:srgbClr val="FF0000"/>
                </a:solidFill>
              </a:rPr>
              <a:t>A volte capitava che il campo di smobilitazione </a:t>
            </a:r>
            <a:r>
              <a:rPr lang="it-IT" sz="1800" dirty="0">
                <a:solidFill>
                  <a:schemeClr val="tx1"/>
                </a:solidFill>
              </a:rPr>
              <a:t>fosse lontano dal villaggio natale dell’individuo che doveva quindi essere trasferito nel centro più vicino alla sua zona d’origine</a:t>
            </a:r>
            <a:r>
              <a:rPr lang="it-IT" sz="1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Il </a:t>
            </a:r>
            <a:r>
              <a:rPr lang="it-IT" sz="1800" b="1" dirty="0">
                <a:solidFill>
                  <a:srgbClr val="FF0000"/>
                </a:solidFill>
              </a:rPr>
              <a:t>vero trauma si manifestava</a:t>
            </a:r>
            <a:r>
              <a:rPr lang="it-IT" sz="1800" dirty="0">
                <a:solidFill>
                  <a:schemeClr val="tx1"/>
                </a:solidFill>
              </a:rPr>
              <a:t>, però, quando, dopo lunghe ricerche, l’ex bambino-soldato subiva il rifiuto dei propri cari. Poteva capitare che i genitori fossero deceduti e che la “famiglia estesa” (zii, cugini o nonni) non intendesse farsi carico del nuovo onere. </a:t>
            </a:r>
            <a:endParaRPr lang="it-IT" sz="1800" dirty="0" smtClean="0">
              <a:solidFill>
                <a:schemeClr val="tx1"/>
              </a:solidFill>
            </a:endParaRP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In </a:t>
            </a:r>
            <a:r>
              <a:rPr lang="it-IT" sz="1800" b="1" dirty="0">
                <a:solidFill>
                  <a:srgbClr val="FF0000"/>
                </a:solidFill>
              </a:rPr>
              <a:t>quegli anni, </a:t>
            </a:r>
            <a:r>
              <a:rPr lang="it-IT" sz="1800" dirty="0">
                <a:solidFill>
                  <a:schemeClr val="tx1"/>
                </a:solidFill>
              </a:rPr>
              <a:t>in Sierra Leone, la popolazione autoctona conosceva molto bene (per esperienza diretta) gli atti criminali che i giovani ribelli erano stati capaci di compiere (mutilazioni, uccisioni). Dunque, vi era una diffusa paura che questi ex combattenti, sebbene fossero figli o fratelli, potessero essere ancora pericolosi.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FBB9B-70F4-403F-B662-D8C568C5FD3D}" type="datetime1">
              <a:rPr lang="it-IT" smtClean="0"/>
              <a:t>21/11/2019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Casi di rifiuto da parte dei familiari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4338" name="Picture 2" descr="C:\Users\Master\Desktop\Ultimi lavori\foto\p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653136"/>
            <a:ext cx="2667619" cy="20162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728192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fenomeno del reclutamento dei minori </a:t>
            </a:r>
            <a:r>
              <a:rPr lang="it-IT" sz="2000" dirty="0">
                <a:solidFill>
                  <a:schemeClr val="tx1"/>
                </a:solidFill>
              </a:rPr>
              <a:t>è sempre stato legato a questioni scottanti: il controllo del territorio per conto di imprese minerarie, la povertà endemica, la militarizzazione delle società e l’assenza di democrazia.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Ecco </a:t>
            </a:r>
            <a:r>
              <a:rPr lang="it-IT" sz="2000" b="1" dirty="0">
                <a:solidFill>
                  <a:srgbClr val="FF0000"/>
                </a:solidFill>
              </a:rPr>
              <a:t>perché lo sfruttamento dei minori </a:t>
            </a:r>
            <a:r>
              <a:rPr lang="it-IT" sz="2000" dirty="0">
                <a:solidFill>
                  <a:schemeClr val="tx1"/>
                </a:solidFill>
              </a:rPr>
              <a:t>per fini bellici è solo una drammatica conseguenza delle ingiustizie che affliggono le società locali.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9EC9-F8D5-4D01-A28E-5527C5DF1FE8}" type="datetime1">
              <a:rPr lang="it-IT" smtClean="0"/>
              <a:t>21/11/2019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Il reclutamento: Drammatica conseguenza di ingiustizie sociali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5362" name="Picture 2" descr="C:\Users\Master\Desktop\Ultimi lavori\foto\p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73016"/>
            <a:ext cx="4155128" cy="29523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728192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loro arruolamento </a:t>
            </a:r>
            <a:r>
              <a:rPr lang="it-IT" sz="2000" dirty="0">
                <a:solidFill>
                  <a:schemeClr val="tx1"/>
                </a:solidFill>
              </a:rPr>
              <a:t>è avvenuto in passato e avviene tuttora in Africa, nei ranghi di formazioni regolari o ribelli, con la complicità di potentati vicini e lontani, per interessi antitetici a quelli del bene collettivo e personale.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Vi </a:t>
            </a:r>
            <a:r>
              <a:rPr lang="it-IT" sz="2000" b="1" dirty="0">
                <a:solidFill>
                  <a:srgbClr val="FF0000"/>
                </a:solidFill>
              </a:rPr>
              <a:t>sono, infatti, </a:t>
            </a:r>
            <a:r>
              <a:rPr lang="it-IT" sz="2000" dirty="0">
                <a:solidFill>
                  <a:schemeClr val="tx1"/>
                </a:solidFill>
              </a:rPr>
              <a:t>imprese che smerciano illegalmente armi e munizioni, con l’intento di avere il monopolio delle </a:t>
            </a:r>
            <a:r>
              <a:rPr lang="it-IT" sz="2000" dirty="0" err="1">
                <a:solidFill>
                  <a:schemeClr val="tx1"/>
                </a:solidFill>
              </a:rPr>
              <a:t>commodities</a:t>
            </a:r>
            <a:r>
              <a:rPr lang="it-IT" sz="2000" dirty="0">
                <a:solidFill>
                  <a:schemeClr val="tx1"/>
                </a:solidFill>
              </a:rPr>
              <a:t> (minerali e fonti energetiche).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1B671-161D-4637-8EF9-0EC84D8CC6F5}" type="datetime1">
              <a:rPr lang="it-IT" smtClean="0"/>
              <a:t>21/11/2019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Il reclutamento con la complicità di potentati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6386" name="Picture 2" descr="C:\Users\Master\Desktop\Ultimi lavori\foto\p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501008"/>
            <a:ext cx="4637803" cy="28803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01622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È bene ricordare che nel 2000</a:t>
            </a:r>
            <a:r>
              <a:rPr lang="it-IT" sz="2000" dirty="0">
                <a:solidFill>
                  <a:schemeClr val="tx1"/>
                </a:solidFill>
              </a:rPr>
              <a:t>, 153 Paesi approvarono il </a:t>
            </a:r>
            <a:r>
              <a:rPr lang="it-IT" sz="2000" b="1" dirty="0">
                <a:solidFill>
                  <a:schemeClr val="tx1"/>
                </a:solidFill>
              </a:rPr>
              <a:t>Protocollo opzionale alla Convenzione Onu sui diritti dell’infanzia e dell’adolescenza</a:t>
            </a:r>
            <a:r>
              <a:rPr lang="it-IT" sz="2000" dirty="0">
                <a:solidFill>
                  <a:schemeClr val="tx1"/>
                </a:solidFill>
              </a:rPr>
              <a:t>, concernente il coinvolgimento dei minori nei conflitti </a:t>
            </a:r>
            <a:r>
              <a:rPr lang="it-IT" sz="2000" dirty="0" smtClean="0">
                <a:solidFill>
                  <a:schemeClr val="tx1"/>
                </a:solidFill>
              </a:rPr>
              <a:t>armati.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Uno </a:t>
            </a:r>
            <a:r>
              <a:rPr lang="it-IT" sz="2000" b="1" dirty="0">
                <a:solidFill>
                  <a:srgbClr val="FF0000"/>
                </a:solidFill>
              </a:rPr>
              <a:t>strumento giuridico ad hoc </a:t>
            </a:r>
            <a:r>
              <a:rPr lang="it-IT" sz="2000" dirty="0" smtClean="0">
                <a:solidFill>
                  <a:schemeClr val="tx1"/>
                </a:solidFill>
              </a:rPr>
              <a:t>stabilisce </a:t>
            </a:r>
            <a:r>
              <a:rPr lang="it-IT" sz="2000" dirty="0">
                <a:solidFill>
                  <a:schemeClr val="tx1"/>
                </a:solidFill>
              </a:rPr>
              <a:t>che nessun minore di 18 anni possa essere reclutato forzatamente o utilizzato direttamente nelle ostilità, né dalle forze armate di uno Stato né da gruppi armati.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9A24-A435-4AF1-BA37-0DC19F60D746}" type="datetime1">
              <a:rPr lang="it-IT" smtClean="0"/>
              <a:t>21/11/2019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Nessun minore può essere reclutato forzatamente 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7410" name="Picture 2" descr="C:\Users\Master\Desktop\Ultimi lavori\foto\p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789040"/>
            <a:ext cx="4757671" cy="26642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01622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Protocollo in questione </a:t>
            </a:r>
            <a:r>
              <a:rPr lang="it-IT" sz="2000" dirty="0">
                <a:solidFill>
                  <a:schemeClr val="tx1"/>
                </a:solidFill>
              </a:rPr>
              <a:t>non è l’unico documento internazionale rilevante in materia. Vi è, ad esempio, la </a:t>
            </a:r>
            <a:r>
              <a:rPr lang="it-IT" sz="2000" b="1" dirty="0">
                <a:solidFill>
                  <a:schemeClr val="tx1"/>
                </a:solidFill>
              </a:rPr>
              <a:t>Carta Africana sui diritti e il benessere del bambino </a:t>
            </a:r>
            <a:r>
              <a:rPr lang="it-IT" sz="2000" dirty="0">
                <a:solidFill>
                  <a:schemeClr val="tx1"/>
                </a:solidFill>
              </a:rPr>
              <a:t>(</a:t>
            </a:r>
            <a:r>
              <a:rPr lang="it-IT" sz="2000" dirty="0" err="1">
                <a:solidFill>
                  <a:schemeClr val="tx1"/>
                </a:solidFill>
              </a:rPr>
              <a:t>African</a:t>
            </a:r>
            <a:r>
              <a:rPr lang="it-IT" sz="2000" dirty="0">
                <a:solidFill>
                  <a:schemeClr val="tx1"/>
                </a:solidFill>
              </a:rPr>
              <a:t> Charter on the </a:t>
            </a:r>
            <a:r>
              <a:rPr lang="it-IT" sz="2000" dirty="0" err="1">
                <a:solidFill>
                  <a:schemeClr val="tx1"/>
                </a:solidFill>
              </a:rPr>
              <a:t>Rights</a:t>
            </a:r>
            <a:r>
              <a:rPr lang="it-IT" sz="2000" dirty="0">
                <a:solidFill>
                  <a:schemeClr val="tx1"/>
                </a:solidFill>
              </a:rPr>
              <a:t> and Welfare </a:t>
            </a:r>
            <a:r>
              <a:rPr lang="it-IT" sz="2000" dirty="0" err="1">
                <a:solidFill>
                  <a:schemeClr val="tx1"/>
                </a:solidFill>
              </a:rPr>
              <a:t>of</a:t>
            </a:r>
            <a:r>
              <a:rPr lang="it-IT" sz="2000" dirty="0">
                <a:solidFill>
                  <a:schemeClr val="tx1"/>
                </a:solidFill>
              </a:rPr>
              <a:t> the </a:t>
            </a:r>
            <a:r>
              <a:rPr lang="it-IT" sz="2000" dirty="0" err="1">
                <a:solidFill>
                  <a:schemeClr val="tx1"/>
                </a:solidFill>
              </a:rPr>
              <a:t>Child</a:t>
            </a:r>
            <a:r>
              <a:rPr lang="it-IT" sz="2000" dirty="0">
                <a:solidFill>
                  <a:schemeClr val="tx1"/>
                </a:solidFill>
              </a:rPr>
              <a:t>), ratificata da 46 Stati membri dell’Unione Africana su </a:t>
            </a:r>
            <a:r>
              <a:rPr lang="it-IT" sz="2000" dirty="0" smtClean="0">
                <a:solidFill>
                  <a:schemeClr val="tx1"/>
                </a:solidFill>
              </a:rPr>
              <a:t>54.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Convenzione 182 </a:t>
            </a:r>
            <a:r>
              <a:rPr lang="it-IT" sz="2000" b="1" dirty="0" smtClean="0">
                <a:solidFill>
                  <a:srgbClr val="FF0000"/>
                </a:solidFill>
              </a:rPr>
              <a:t>dell’Ilo </a:t>
            </a:r>
            <a:r>
              <a:rPr lang="it-IT" sz="2000" dirty="0">
                <a:solidFill>
                  <a:schemeClr val="tx1"/>
                </a:solidFill>
              </a:rPr>
              <a:t>sulla proibizione e l’azione immediata per eliminare le peggiori forme di lavoro minorile, ratificata da 175 Stati.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5725-6F91-4361-A040-30846283B765}" type="datetime1">
              <a:rPr lang="it-IT" smtClean="0"/>
              <a:t>21/11/2019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 riferimenti normativi non mancano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8434" name="Picture 2" descr="C:\Users\Master\Desktop\Ultimi lavori\foto\p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717032"/>
            <a:ext cx="3888432" cy="29763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080120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«</a:t>
            </a:r>
            <a:r>
              <a:rPr lang="it-IT" sz="2000" b="1" dirty="0">
                <a:solidFill>
                  <a:srgbClr val="FF0000"/>
                </a:solidFill>
              </a:rPr>
              <a:t>Fermiamo questo crimine abominevole»</a:t>
            </a:r>
            <a:r>
              <a:rPr lang="it-IT" sz="2000" dirty="0">
                <a:solidFill>
                  <a:schemeClr val="tx1"/>
                </a:solidFill>
              </a:rPr>
              <a:t> ha scritto, lo scorso 12 </a:t>
            </a:r>
            <a:r>
              <a:rPr lang="it-IT" sz="2000" dirty="0" smtClean="0">
                <a:solidFill>
                  <a:schemeClr val="tx1"/>
                </a:solidFill>
              </a:rPr>
              <a:t>febbraio 2019, </a:t>
            </a:r>
            <a:r>
              <a:rPr lang="it-IT" sz="2000" dirty="0">
                <a:solidFill>
                  <a:schemeClr val="tx1"/>
                </a:solidFill>
              </a:rPr>
              <a:t>papa Francesco, tramite il suo account </a:t>
            </a:r>
            <a:r>
              <a:rPr lang="it-IT" sz="2000" dirty="0" err="1">
                <a:solidFill>
                  <a:schemeClr val="tx1"/>
                </a:solidFill>
              </a:rPr>
              <a:t>Twitter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@Pontifex</a:t>
            </a:r>
            <a:r>
              <a:rPr lang="it-IT" sz="2000" dirty="0">
                <a:solidFill>
                  <a:schemeClr val="tx1"/>
                </a:solidFill>
              </a:rPr>
              <a:t>, in occasione della </a:t>
            </a:r>
            <a:r>
              <a:rPr lang="it-IT" sz="2000" b="1" dirty="0" smtClean="0">
                <a:solidFill>
                  <a:schemeClr val="tx1"/>
                </a:solidFill>
              </a:rPr>
              <a:t>Giornata </a:t>
            </a:r>
            <a:r>
              <a:rPr lang="it-IT" sz="2000" b="1" dirty="0">
                <a:solidFill>
                  <a:schemeClr val="tx1"/>
                </a:solidFill>
              </a:rPr>
              <a:t>internazionale contro l’uso dei bambini-soldato</a:t>
            </a:r>
            <a:r>
              <a:rPr lang="it-IT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56D9C-7697-4622-AF9E-749040638684}" type="datetime1">
              <a:rPr lang="it-IT" smtClean="0"/>
              <a:t>21/11/2019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Non resta, davvero, che passare dalle parole ai fatti  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Ultimi lavori\foto\p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852936"/>
            <a:ext cx="6197893" cy="33843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8" name="CasellaDiTesto 7"/>
          <p:cNvSpPr txBox="1"/>
          <p:nvPr/>
        </p:nvSpPr>
        <p:spPr>
          <a:xfrm>
            <a:off x="7884368" y="422108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FINE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01622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Paese maggiormente penalizzato</a:t>
            </a:r>
            <a:r>
              <a:rPr lang="it-IT" sz="2000" dirty="0" smtClean="0">
                <a:solidFill>
                  <a:schemeClr val="tx1"/>
                </a:solidFill>
              </a:rPr>
              <a:t>, stando a una comparazione dei dati provenienti da autorevoli organizzazioni umanitarie, è il </a:t>
            </a:r>
            <a:r>
              <a:rPr lang="it-IT" sz="2000" b="1" dirty="0" smtClean="0">
                <a:solidFill>
                  <a:schemeClr val="tx1"/>
                </a:solidFill>
              </a:rPr>
              <a:t>Sud Sudan con circa 19.000 ragazzi e ragazze</a:t>
            </a:r>
            <a:r>
              <a:rPr lang="it-IT" sz="2000" dirty="0" smtClean="0">
                <a:solidFill>
                  <a:schemeClr val="tx1"/>
                </a:solidFill>
              </a:rPr>
              <a:t> arruolati nelle varie formazioni armate che infestano soprattutto le zone rurali.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Nella Repubblica Centrafricana</a:t>
            </a:r>
            <a:r>
              <a:rPr lang="it-IT" sz="2000" dirty="0" smtClean="0">
                <a:solidFill>
                  <a:schemeClr val="tx1"/>
                </a:solidFill>
              </a:rPr>
              <a:t>, nonostante l’intesa per un governo di unità nazionale, i minori costretti a imbracciare un’arma da fuoco sono </a:t>
            </a:r>
            <a:r>
              <a:rPr lang="it-IT" sz="2000" b="1" dirty="0" smtClean="0">
                <a:solidFill>
                  <a:schemeClr val="tx1"/>
                </a:solidFill>
              </a:rPr>
              <a:t>circa 6.000</a:t>
            </a:r>
            <a:r>
              <a:rPr lang="it-IT" sz="2000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AEC24-33AA-4EF5-803E-A0F34352AB94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Al Sud Sudan spetta il triste record di bambini soldato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Ultimi lavori\foto\p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861048"/>
            <a:ext cx="3798039" cy="26642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1728192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Nell’infame </a:t>
            </a:r>
            <a:r>
              <a:rPr lang="it-IT" sz="2000" b="1" dirty="0">
                <a:solidFill>
                  <a:srgbClr val="FF0000"/>
                </a:solidFill>
              </a:rPr>
              <a:t>lista </a:t>
            </a:r>
            <a:r>
              <a:rPr lang="it-IT" sz="2000" b="1" dirty="0">
                <a:solidFill>
                  <a:schemeClr val="tx1"/>
                </a:solidFill>
              </a:rPr>
              <a:t>c’è anche la Repubblica Democratica del Congo </a:t>
            </a:r>
            <a:r>
              <a:rPr lang="it-IT" sz="2000" dirty="0">
                <a:solidFill>
                  <a:schemeClr val="tx1"/>
                </a:solidFill>
              </a:rPr>
              <a:t>dove, solo nel 2017, sono stati segnalati oltre mille casi di reclutamento e la cifra complessiva sembra essere </a:t>
            </a:r>
            <a:r>
              <a:rPr lang="it-IT" sz="2000" b="1" dirty="0">
                <a:solidFill>
                  <a:schemeClr val="tx1"/>
                </a:solidFill>
              </a:rPr>
              <a:t>ben superiore alle </a:t>
            </a:r>
            <a:r>
              <a:rPr lang="it-IT" sz="2000" b="1" dirty="0" smtClean="0">
                <a:solidFill>
                  <a:schemeClr val="tx1"/>
                </a:solidFill>
              </a:rPr>
              <a:t>3.000 </a:t>
            </a:r>
            <a:r>
              <a:rPr lang="it-IT" sz="2000" b="1" dirty="0">
                <a:solidFill>
                  <a:schemeClr val="tx1"/>
                </a:solidFill>
              </a:rPr>
              <a:t>unità</a:t>
            </a:r>
            <a:r>
              <a:rPr lang="it-IT" sz="2000" dirty="0">
                <a:solidFill>
                  <a:schemeClr val="tx1"/>
                </a:solidFill>
              </a:rPr>
              <a:t>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Nel nordest della Nigeria</a:t>
            </a:r>
            <a:r>
              <a:rPr lang="it-IT" sz="2000" dirty="0">
                <a:solidFill>
                  <a:schemeClr val="tx1"/>
                </a:solidFill>
              </a:rPr>
              <a:t>, in cui è attivo il movimento terroristico </a:t>
            </a:r>
            <a:r>
              <a:rPr lang="it-IT" sz="2000" dirty="0" err="1">
                <a:solidFill>
                  <a:schemeClr val="tx1"/>
                </a:solidFill>
              </a:rPr>
              <a:t>Boko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Haram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r>
              <a:rPr lang="it-IT" sz="2000" b="1" dirty="0">
                <a:solidFill>
                  <a:schemeClr val="tx1"/>
                </a:solidFill>
              </a:rPr>
              <a:t>oltre </a:t>
            </a:r>
            <a:r>
              <a:rPr lang="it-IT" sz="2000" b="1" dirty="0" smtClean="0">
                <a:solidFill>
                  <a:schemeClr val="tx1"/>
                </a:solidFill>
              </a:rPr>
              <a:t>3.500 </a:t>
            </a:r>
            <a:r>
              <a:rPr lang="it-IT" sz="2000" b="1" dirty="0">
                <a:solidFill>
                  <a:schemeClr val="tx1"/>
                </a:solidFill>
              </a:rPr>
              <a:t>bambini </a:t>
            </a:r>
            <a:r>
              <a:rPr lang="it-IT" sz="2000" dirty="0">
                <a:solidFill>
                  <a:schemeClr val="tx1"/>
                </a:solidFill>
              </a:rPr>
              <a:t>sono stati reclutati come combattenti tra il 2013 e il 2017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B8-5467-40E5-BE58-B2D19D56BA70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In Nigeria è molto attivo il movimento terroristico </a:t>
            </a:r>
            <a:r>
              <a:rPr lang="it-IT" sz="2000" b="1" dirty="0" err="1" smtClean="0">
                <a:solidFill>
                  <a:srgbClr val="0070C0"/>
                </a:solidFill>
              </a:rPr>
              <a:t>Boko</a:t>
            </a:r>
            <a:r>
              <a:rPr lang="it-IT" sz="2000" b="1" dirty="0" smtClean="0">
                <a:solidFill>
                  <a:srgbClr val="0070C0"/>
                </a:solidFill>
              </a:rPr>
              <a:t> </a:t>
            </a:r>
            <a:r>
              <a:rPr lang="it-IT" sz="2000" b="1" dirty="0" err="1" smtClean="0">
                <a:solidFill>
                  <a:srgbClr val="0070C0"/>
                </a:solidFill>
              </a:rPr>
              <a:t>Haram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Ultimi lavori\foto\p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501008"/>
            <a:ext cx="4783927" cy="28083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6642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Lo stesso scenario </a:t>
            </a:r>
            <a:r>
              <a:rPr lang="it-IT" sz="2000" dirty="0">
                <a:solidFill>
                  <a:schemeClr val="tx1"/>
                </a:solidFill>
              </a:rPr>
              <a:t>è riscontrabile </a:t>
            </a:r>
            <a:r>
              <a:rPr lang="it-IT" sz="2000" b="1" dirty="0">
                <a:solidFill>
                  <a:schemeClr val="tx1"/>
                </a:solidFill>
              </a:rPr>
              <a:t>in Somalia</a:t>
            </a:r>
            <a:r>
              <a:rPr lang="it-IT" sz="2000" dirty="0">
                <a:solidFill>
                  <a:schemeClr val="tx1"/>
                </a:solidFill>
              </a:rPr>
              <a:t>, nelle regioni sudanesi del </a:t>
            </a:r>
            <a:r>
              <a:rPr lang="it-IT" sz="2000" b="1" dirty="0" err="1">
                <a:solidFill>
                  <a:schemeClr val="tx1"/>
                </a:solidFill>
              </a:rPr>
              <a:t>Darfur</a:t>
            </a:r>
            <a:r>
              <a:rPr lang="it-IT" sz="2000" dirty="0">
                <a:solidFill>
                  <a:schemeClr val="tx1"/>
                </a:solidFill>
              </a:rPr>
              <a:t> e delle </a:t>
            </a:r>
            <a:r>
              <a:rPr lang="it-IT" sz="2000" b="1" dirty="0">
                <a:solidFill>
                  <a:schemeClr val="tx1"/>
                </a:solidFill>
              </a:rPr>
              <a:t>Montagne </a:t>
            </a:r>
            <a:r>
              <a:rPr lang="it-IT" sz="2000" b="1" dirty="0" err="1">
                <a:solidFill>
                  <a:schemeClr val="tx1"/>
                </a:solidFill>
              </a:rPr>
              <a:t>Nuba</a:t>
            </a:r>
            <a:r>
              <a:rPr lang="it-IT" sz="2000" dirty="0">
                <a:solidFill>
                  <a:schemeClr val="tx1"/>
                </a:solidFill>
              </a:rPr>
              <a:t>, per non parlare della fascia </a:t>
            </a:r>
            <a:r>
              <a:rPr lang="it-IT" sz="2000" dirty="0" err="1">
                <a:solidFill>
                  <a:schemeClr val="tx1"/>
                </a:solidFill>
              </a:rPr>
              <a:t>Saheliana</a:t>
            </a:r>
            <a:r>
              <a:rPr lang="it-IT" sz="2000" dirty="0">
                <a:solidFill>
                  <a:schemeClr val="tx1"/>
                </a:solidFill>
              </a:rPr>
              <a:t> (particolarmente in </a:t>
            </a:r>
            <a:r>
              <a:rPr lang="it-IT" sz="2000" b="1" dirty="0">
                <a:solidFill>
                  <a:schemeClr val="tx1"/>
                </a:solidFill>
              </a:rPr>
              <a:t>Mali e </a:t>
            </a:r>
            <a:r>
              <a:rPr lang="it-IT" sz="2000" b="1" dirty="0" err="1">
                <a:solidFill>
                  <a:schemeClr val="tx1"/>
                </a:solidFill>
              </a:rPr>
              <a:t>Burkina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b="1" dirty="0" err="1">
                <a:solidFill>
                  <a:schemeClr val="tx1"/>
                </a:solidFill>
              </a:rPr>
              <a:t>Faso</a:t>
            </a:r>
            <a:r>
              <a:rPr lang="it-IT" sz="2000" dirty="0">
                <a:solidFill>
                  <a:schemeClr val="tx1"/>
                </a:solidFill>
              </a:rPr>
              <a:t>) dove recenti episodi di violenza nei villaggi, per mano di gruppi armati, hanno coinvolto, come parte attiva, dei giovanissimi.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E </a:t>
            </a:r>
            <a:r>
              <a:rPr lang="it-IT" sz="2000" b="1" dirty="0">
                <a:solidFill>
                  <a:srgbClr val="FF0000"/>
                </a:solidFill>
              </a:rPr>
              <a:t>cosa dire della </a:t>
            </a:r>
            <a:r>
              <a:rPr lang="it-IT" sz="2000" b="1" dirty="0">
                <a:solidFill>
                  <a:schemeClr val="tx1"/>
                </a:solidFill>
              </a:rPr>
              <a:t>Libia</a:t>
            </a:r>
            <a:r>
              <a:rPr lang="it-IT" sz="2000" dirty="0">
                <a:solidFill>
                  <a:schemeClr val="tx1"/>
                </a:solidFill>
              </a:rPr>
              <a:t>, dove all’interno delle milizie autoctone opera un numero finora </a:t>
            </a:r>
            <a:r>
              <a:rPr lang="it-IT" sz="2000" dirty="0" smtClean="0">
                <a:solidFill>
                  <a:schemeClr val="tx1"/>
                </a:solidFill>
              </a:rPr>
              <a:t>imprecisato </a:t>
            </a:r>
            <a:r>
              <a:rPr lang="it-IT" sz="2000" dirty="0">
                <a:solidFill>
                  <a:schemeClr val="tx1"/>
                </a:solidFill>
              </a:rPr>
              <a:t>di minori? Se da una parte è evidente che non è possibile accedere a dati certi e le stime spesso divergono fra di loro, soprattutto in ragione della fluidità del fenomeno, la situazione generale è comunque preoccupante.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6493E-7AFA-4A02-90DD-19183F9D7708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Una situazione generale molto preoccupante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Ultimi lavori\foto\p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509120"/>
            <a:ext cx="3096344" cy="210596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016224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Di positivo c’è per fortuna </a:t>
            </a:r>
            <a:r>
              <a:rPr lang="it-IT" sz="2000" dirty="0">
                <a:solidFill>
                  <a:schemeClr val="tx1"/>
                </a:solidFill>
              </a:rPr>
              <a:t>il fatto che ogni anno vengono sottratti ai gruppi ribelli e agli eserciti convenzionali centinaia di minori grazie a proficue attività negoziali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È </a:t>
            </a:r>
            <a:r>
              <a:rPr lang="it-IT" sz="2000" b="1" dirty="0">
                <a:solidFill>
                  <a:srgbClr val="FF0000"/>
                </a:solidFill>
              </a:rPr>
              <a:t>quanto avvenuto</a:t>
            </a:r>
            <a:r>
              <a:rPr lang="it-IT" sz="2000" dirty="0">
                <a:solidFill>
                  <a:schemeClr val="tx1"/>
                </a:solidFill>
              </a:rPr>
              <a:t>, ad </a:t>
            </a:r>
            <a:r>
              <a:rPr lang="it-IT" sz="2000" dirty="0" smtClean="0">
                <a:solidFill>
                  <a:schemeClr val="tx1"/>
                </a:solidFill>
              </a:rPr>
              <a:t>esempio nello </a:t>
            </a:r>
            <a:r>
              <a:rPr lang="it-IT" sz="2000" dirty="0">
                <a:solidFill>
                  <a:schemeClr val="tx1"/>
                </a:solidFill>
              </a:rPr>
              <a:t>Stato nigeriano del </a:t>
            </a:r>
            <a:r>
              <a:rPr lang="it-IT" sz="2000" dirty="0" err="1">
                <a:solidFill>
                  <a:schemeClr val="tx1"/>
                </a:solidFill>
              </a:rPr>
              <a:t>Borno</a:t>
            </a:r>
            <a:r>
              <a:rPr lang="it-IT" sz="2000" dirty="0">
                <a:solidFill>
                  <a:schemeClr val="tx1"/>
                </a:solidFill>
              </a:rPr>
              <a:t> dove 894 bambini-soldato sono stati rilasciati dalla </a:t>
            </a:r>
            <a:r>
              <a:rPr lang="it-IT" sz="2000" dirty="0" err="1">
                <a:solidFill>
                  <a:schemeClr val="tx1"/>
                </a:solidFill>
              </a:rPr>
              <a:t>Civilian</a:t>
            </a:r>
            <a:r>
              <a:rPr lang="it-IT" sz="2000" dirty="0">
                <a:solidFill>
                  <a:schemeClr val="tx1"/>
                </a:solidFill>
              </a:rPr>
              <a:t> Joint Task </a:t>
            </a:r>
            <a:r>
              <a:rPr lang="it-IT" sz="2000" dirty="0" err="1">
                <a:solidFill>
                  <a:schemeClr val="tx1"/>
                </a:solidFill>
              </a:rPr>
              <a:t>Force</a:t>
            </a:r>
            <a:r>
              <a:rPr lang="it-IT" sz="2000" dirty="0">
                <a:solidFill>
                  <a:schemeClr val="tx1"/>
                </a:solidFill>
              </a:rPr>
              <a:t> (</a:t>
            </a:r>
            <a:r>
              <a:rPr lang="it-IT" sz="2000" dirty="0" err="1">
                <a:solidFill>
                  <a:schemeClr val="tx1"/>
                </a:solidFill>
              </a:rPr>
              <a:t>Cjtf</a:t>
            </a:r>
            <a:r>
              <a:rPr lang="it-IT" sz="2000" dirty="0">
                <a:solidFill>
                  <a:schemeClr val="tx1"/>
                </a:solidFill>
              </a:rPr>
              <a:t>) come parte dell’impegno preso dalla milizia per porre fine e prevenire il reclutamento di minori. Di questi 106 sono risultati essere ragazze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endParaRPr lang="it-IT" sz="2000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029CB-3ED5-46CB-A10D-0054AE3C1AC7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Qualche notizia incoraggiante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Ultimi lavori\foto\p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789040"/>
            <a:ext cx="4176464" cy="2684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338437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In questi anni, </a:t>
            </a:r>
            <a:r>
              <a:rPr lang="it-IT" sz="2000" dirty="0">
                <a:solidFill>
                  <a:schemeClr val="tx1"/>
                </a:solidFill>
              </a:rPr>
              <a:t>rispetto all’ignobile tratta dei bambini-soldato, la società civile internazionale si è mobilitata ripetutamente.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D’altronde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l’impiego dei minori nelle azioni belliche, soprattutto dove sono in corso guerre asimmetriche, è un dato incontrovertibile che non può lasciare indifferenti.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Ognuno </a:t>
            </a:r>
            <a:r>
              <a:rPr lang="it-IT" sz="2000" b="1" dirty="0">
                <a:solidFill>
                  <a:srgbClr val="FF0000"/>
                </a:solidFill>
              </a:rPr>
              <a:t>di questi combattenti</a:t>
            </a:r>
            <a:r>
              <a:rPr lang="it-IT" sz="2000" dirty="0">
                <a:solidFill>
                  <a:schemeClr val="tx1"/>
                </a:solidFill>
              </a:rPr>
              <a:t>, indipendentemente dallo scenario in cui opera, assume il duplice ruolo della vittima sacrificale e del carnefice.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Da una parte il giovane combattente</a:t>
            </a:r>
            <a:r>
              <a:rPr lang="it-IT" sz="2000" dirty="0">
                <a:solidFill>
                  <a:schemeClr val="tx1"/>
                </a:solidFill>
              </a:rPr>
              <a:t>, poco importa se appartenga a questa o a quella nazionalità, viene costretto a sacrificare la propria innocenza; dall’altra esso si trasforma spesso nel più crudele degli aguzzini.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898F-F300-4BD9-82D4-A4887D03AD50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Il duplice ruolo della vittima sacrificale e del carnefice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Ultimi lavori\foto\p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5085184"/>
            <a:ext cx="2857500" cy="16002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880320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In Africa</a:t>
            </a:r>
            <a:r>
              <a:rPr lang="it-IT" sz="2000" dirty="0">
                <a:solidFill>
                  <a:schemeClr val="tx1"/>
                </a:solidFill>
              </a:rPr>
              <a:t>, comunque, negli ultimi anni, il fenomeno dell’arruolamento ha subìto dei mutamenti che andrebbero valutati con grande attenzione.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alcune zone della fascia sub-sahariana </a:t>
            </a:r>
            <a:r>
              <a:rPr lang="it-IT" sz="2000" dirty="0">
                <a:solidFill>
                  <a:schemeClr val="tx1"/>
                </a:solidFill>
              </a:rPr>
              <a:t>esso è avvenuto, prevalentemente, in modo coercitivo, attraverso raid perpetrati da milizie di vario genere.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Nel </a:t>
            </a:r>
            <a:r>
              <a:rPr lang="it-IT" sz="2000" b="1" dirty="0">
                <a:solidFill>
                  <a:srgbClr val="FF0000"/>
                </a:solidFill>
              </a:rPr>
              <a:t>nord Uganda</a:t>
            </a:r>
            <a:r>
              <a:rPr lang="it-IT" sz="2000" dirty="0">
                <a:solidFill>
                  <a:schemeClr val="tx1"/>
                </a:solidFill>
              </a:rPr>
              <a:t>, ad esempio, dove la guerra civile si è conclusa da più di un decennio, i villaggi venivano attaccati, messi a ferro e fuoco e spesso i minori assistevano all’uccisione dei propri genitori e parenti.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Questa </a:t>
            </a:r>
            <a:r>
              <a:rPr lang="it-IT" sz="2000" b="1" dirty="0">
                <a:solidFill>
                  <a:srgbClr val="FF0000"/>
                </a:solidFill>
              </a:rPr>
              <a:t>brutale tecnica </a:t>
            </a:r>
            <a:r>
              <a:rPr lang="it-IT" sz="2000" dirty="0">
                <a:solidFill>
                  <a:schemeClr val="tx1"/>
                </a:solidFill>
              </a:rPr>
              <a:t>veniva poi seguita dall’indottrinamento, anch’esso esercitato con modalità invasive.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64EC-26CD-416C-B468-3651B1F336C4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Il fenomeno degli arruolamenti ha subito dei mutamenti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Ultimi lavori\foto\p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581128"/>
            <a:ext cx="2736304" cy="20495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230425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Sierra Leone, </a:t>
            </a:r>
            <a:r>
              <a:rPr lang="it-IT" sz="2000" dirty="0" smtClean="0">
                <a:solidFill>
                  <a:schemeClr val="tx1"/>
                </a:solidFill>
              </a:rPr>
              <a:t>durante </a:t>
            </a:r>
            <a:r>
              <a:rPr lang="it-IT" sz="2000" dirty="0">
                <a:solidFill>
                  <a:schemeClr val="tx1"/>
                </a:solidFill>
              </a:rPr>
              <a:t>gli anni Novanta, i ragazzi e le ragazze subivano delle sedute psicologiche manipolatorie traumatizzanti e terrorizzanti, a cui erano associate pratiche suggestionanti come l’obbligo di bere latte e polvere da sparo, oltre all’assunzione di sostanze stupefacenti.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</a:t>
            </a:r>
            <a:r>
              <a:rPr lang="it-IT" sz="2000" b="1" dirty="0">
                <a:solidFill>
                  <a:srgbClr val="FF0000"/>
                </a:solidFill>
              </a:rPr>
              <a:t>ribelli sierraleonesi </a:t>
            </a:r>
            <a:r>
              <a:rPr lang="it-IT" sz="2000" dirty="0">
                <a:solidFill>
                  <a:schemeClr val="tx1"/>
                </a:solidFill>
              </a:rPr>
              <a:t>del Fronte unito rivoluzionario (</a:t>
            </a:r>
            <a:r>
              <a:rPr lang="it-IT" sz="2000" dirty="0" err="1">
                <a:solidFill>
                  <a:schemeClr val="tx1"/>
                </a:solidFill>
              </a:rPr>
              <a:t>Ruf</a:t>
            </a:r>
            <a:r>
              <a:rPr lang="it-IT" sz="2000" dirty="0">
                <a:solidFill>
                  <a:schemeClr val="tx1"/>
                </a:solidFill>
              </a:rPr>
              <a:t>) condivisero questi metodi brutali e fortemente invasivi, anche con formazioni armate locali e della vicina Liberia</a:t>
            </a:r>
            <a:r>
              <a:rPr lang="it-IT" sz="2000" dirty="0"/>
              <a:t>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6D9A7-7405-462C-89C4-68D9517C14F2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Ragazzi e ragazze manipolati e traumatizzati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Ultimi lavori\foto\p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077072"/>
            <a:ext cx="3096344" cy="247954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05464" cy="650503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L’Africa e la tragedia dei bambini soldato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3312368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Nel nord Uganda, </a:t>
            </a:r>
            <a:r>
              <a:rPr lang="it-IT" sz="2000" dirty="0">
                <a:solidFill>
                  <a:schemeClr val="tx1"/>
                </a:solidFill>
              </a:rPr>
              <a:t>i famigerati ribelli dell’</a:t>
            </a:r>
            <a:r>
              <a:rPr lang="it-IT" sz="2000" dirty="0" err="1">
                <a:solidFill>
                  <a:schemeClr val="tx1"/>
                </a:solidFill>
              </a:rPr>
              <a:t>Lra</a:t>
            </a:r>
            <a:r>
              <a:rPr lang="it-IT" sz="2000" dirty="0">
                <a:solidFill>
                  <a:schemeClr val="tx1"/>
                </a:solidFill>
              </a:rPr>
              <a:t> si spinsero ben oltre nelle pratiche manipolatorie. I minori rapiti entravano a far parte del movimento armato solo dopo l’unzione (in lingua </a:t>
            </a:r>
            <a:r>
              <a:rPr lang="it-IT" sz="2000" dirty="0" err="1">
                <a:solidFill>
                  <a:schemeClr val="tx1"/>
                </a:solidFill>
              </a:rPr>
              <a:t>acholi</a:t>
            </a:r>
            <a:r>
              <a:rPr lang="it-IT" sz="2000" dirty="0">
                <a:solidFill>
                  <a:schemeClr val="tx1"/>
                </a:solidFill>
              </a:rPr>
              <a:t>: </a:t>
            </a:r>
            <a:r>
              <a:rPr lang="it-IT" sz="2000" dirty="0" err="1">
                <a:solidFill>
                  <a:schemeClr val="tx1"/>
                </a:solidFill>
              </a:rPr>
              <a:t>wiro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ki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moo</a:t>
            </a:r>
            <a:r>
              <a:rPr lang="it-IT" sz="2000" dirty="0">
                <a:solidFill>
                  <a:schemeClr val="tx1"/>
                </a:solidFill>
              </a:rPr>
              <a:t>) che veniva somministrata sul corpo della nuova recluta, secondo un rituale ideato da Joseph </a:t>
            </a:r>
            <a:r>
              <a:rPr lang="it-IT" sz="2000" dirty="0" err="1">
                <a:solidFill>
                  <a:schemeClr val="tx1"/>
                </a:solidFill>
              </a:rPr>
              <a:t>Kony</a:t>
            </a:r>
            <a:r>
              <a:rPr lang="it-IT" sz="2000" dirty="0">
                <a:solidFill>
                  <a:schemeClr val="tx1"/>
                </a:solidFill>
              </a:rPr>
              <a:t>, fondatore dell’</a:t>
            </a:r>
            <a:r>
              <a:rPr lang="it-IT" sz="2000" dirty="0" err="1">
                <a:solidFill>
                  <a:schemeClr val="tx1"/>
                </a:solidFill>
              </a:rPr>
              <a:t>Lra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Lo </a:t>
            </a:r>
            <a:r>
              <a:rPr lang="it-IT" sz="2000" b="1" dirty="0">
                <a:solidFill>
                  <a:srgbClr val="FF0000"/>
                </a:solidFill>
              </a:rPr>
              <a:t>scopo era duplice: </a:t>
            </a:r>
            <a:r>
              <a:rPr lang="it-IT" sz="2000" dirty="0">
                <a:solidFill>
                  <a:schemeClr val="tx1"/>
                </a:solidFill>
              </a:rPr>
              <a:t>serviva a rendere idealmente invincibile il giovane combattente e a vincolarlo al movimento attraverso un legame ritenuto dagli stessi ribelli indissolubile.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Pare </a:t>
            </a:r>
            <a:r>
              <a:rPr lang="it-IT" sz="2000" b="1" dirty="0">
                <a:solidFill>
                  <a:srgbClr val="FF0000"/>
                </a:solidFill>
              </a:rPr>
              <a:t>che questa pratica </a:t>
            </a:r>
            <a:r>
              <a:rPr lang="it-IT" sz="2000" dirty="0">
                <a:solidFill>
                  <a:schemeClr val="tx1"/>
                </a:solidFill>
              </a:rPr>
              <a:t>del </a:t>
            </a:r>
            <a:r>
              <a:rPr lang="it-IT" sz="2000" dirty="0" err="1">
                <a:solidFill>
                  <a:schemeClr val="tx1"/>
                </a:solidFill>
              </a:rPr>
              <a:t>wiro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ki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moo</a:t>
            </a:r>
            <a:r>
              <a:rPr lang="it-IT" sz="2000" dirty="0">
                <a:solidFill>
                  <a:schemeClr val="tx1"/>
                </a:solidFill>
              </a:rPr>
              <a:t> sia stata utilizzata dai vertici dell’</a:t>
            </a:r>
            <a:r>
              <a:rPr lang="it-IT" sz="2000" dirty="0" err="1">
                <a:solidFill>
                  <a:schemeClr val="tx1"/>
                </a:solidFill>
              </a:rPr>
              <a:t>Lra</a:t>
            </a:r>
            <a:r>
              <a:rPr lang="it-IT" sz="2000" dirty="0">
                <a:solidFill>
                  <a:schemeClr val="tx1"/>
                </a:solidFill>
              </a:rPr>
              <a:t> anche dopo il ripiegamento dei ribelli, avvenuto dieci anni or sono, nei Paesi limitrofi (Repubblica Centrafricana e Repubblica Democratica del Congo e Sud Sudan).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38C91-7809-4577-8F81-D8641CDBD0F2}" type="datetime1">
              <a:rPr lang="it-IT" smtClean="0"/>
              <a:t>21/11/2019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E4E0F-8096-4B43-A6F0-36B2CC10972E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71600" y="980728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Ragazzi e ragazze sottoposti a unzioni e rituali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Ultimi lavori\foto\p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013176"/>
            <a:ext cx="2762250" cy="16573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1824</Words>
  <Application>Microsoft Office PowerPoint</Application>
  <PresentationFormat>Presentazione su schermo (4:3)</PresentationFormat>
  <Paragraphs>118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L’Africa e la tragedia 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  <vt:lpstr>L’Africa e la tragedia dei bambini soldato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L’Africa e la tragedia  dei bambini soldato</dc:title>
  <dc:creator>Francesco Cannizzaro</dc:creator>
  <cp:lastModifiedBy>Master</cp:lastModifiedBy>
  <cp:revision>20</cp:revision>
  <dcterms:created xsi:type="dcterms:W3CDTF">2019-11-10T16:12:55Z</dcterms:created>
  <dcterms:modified xsi:type="dcterms:W3CDTF">2019-11-21T15:53:59Z</dcterms:modified>
</cp:coreProperties>
</file>